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6"/>
  </p:notesMasterIdLst>
  <p:sldIdLst>
    <p:sldId id="256" r:id="rId2"/>
    <p:sldId id="276" r:id="rId3"/>
    <p:sldId id="337" r:id="rId4"/>
    <p:sldId id="338" r:id="rId5"/>
    <p:sldId id="277" r:id="rId6"/>
    <p:sldId id="272" r:id="rId7"/>
    <p:sldId id="278" r:id="rId8"/>
    <p:sldId id="257" r:id="rId9"/>
    <p:sldId id="281" r:id="rId10"/>
    <p:sldId id="339" r:id="rId11"/>
    <p:sldId id="336" r:id="rId12"/>
    <p:sldId id="347" r:id="rId13"/>
    <p:sldId id="351" r:id="rId14"/>
    <p:sldId id="355" r:id="rId15"/>
    <p:sldId id="356" r:id="rId16"/>
    <p:sldId id="348" r:id="rId17"/>
    <p:sldId id="352" r:id="rId18"/>
    <p:sldId id="357" r:id="rId19"/>
    <p:sldId id="358" r:id="rId20"/>
    <p:sldId id="350" r:id="rId21"/>
    <p:sldId id="349" r:id="rId22"/>
    <p:sldId id="353" r:id="rId23"/>
    <p:sldId id="354" r:id="rId24"/>
    <p:sldId id="331" r:id="rId25"/>
    <p:sldId id="270" r:id="rId26"/>
    <p:sldId id="326" r:id="rId27"/>
    <p:sldId id="364" r:id="rId28"/>
    <p:sldId id="360" r:id="rId29"/>
    <p:sldId id="359" r:id="rId30"/>
    <p:sldId id="378" r:id="rId31"/>
    <p:sldId id="365" r:id="rId32"/>
    <p:sldId id="362" r:id="rId33"/>
    <p:sldId id="363" r:id="rId34"/>
    <p:sldId id="367" r:id="rId35"/>
    <p:sldId id="368" r:id="rId36"/>
    <p:sldId id="377" r:id="rId37"/>
    <p:sldId id="372" r:id="rId38"/>
    <p:sldId id="375" r:id="rId39"/>
    <p:sldId id="376" r:id="rId40"/>
    <p:sldId id="322" r:id="rId41"/>
    <p:sldId id="379" r:id="rId42"/>
    <p:sldId id="381" r:id="rId43"/>
    <p:sldId id="380" r:id="rId44"/>
    <p:sldId id="394" r:id="rId45"/>
    <p:sldId id="398" r:id="rId46"/>
    <p:sldId id="453" r:id="rId47"/>
    <p:sldId id="395" r:id="rId48"/>
    <p:sldId id="454" r:id="rId49"/>
    <p:sldId id="396" r:id="rId50"/>
    <p:sldId id="405" r:id="rId51"/>
    <p:sldId id="400" r:id="rId52"/>
    <p:sldId id="457" r:id="rId53"/>
    <p:sldId id="402" r:id="rId54"/>
    <p:sldId id="456" r:id="rId55"/>
    <p:sldId id="404" r:id="rId56"/>
    <p:sldId id="455" r:id="rId57"/>
    <p:sldId id="449" r:id="rId58"/>
    <p:sldId id="382" r:id="rId59"/>
    <p:sldId id="383" r:id="rId60"/>
    <p:sldId id="384" r:id="rId61"/>
    <p:sldId id="406" r:id="rId62"/>
    <p:sldId id="418" r:id="rId63"/>
    <p:sldId id="409" r:id="rId64"/>
    <p:sldId id="412" r:id="rId65"/>
    <p:sldId id="414" r:id="rId66"/>
    <p:sldId id="416" r:id="rId67"/>
    <p:sldId id="417" r:id="rId68"/>
    <p:sldId id="450" r:id="rId69"/>
    <p:sldId id="385" r:id="rId70"/>
    <p:sldId id="386" r:id="rId71"/>
    <p:sldId id="387" r:id="rId72"/>
    <p:sldId id="419" r:id="rId73"/>
    <p:sldId id="421" r:id="rId74"/>
    <p:sldId id="422" r:id="rId75"/>
    <p:sldId id="423" r:id="rId76"/>
    <p:sldId id="429" r:id="rId77"/>
    <p:sldId id="440" r:id="rId78"/>
    <p:sldId id="451" r:id="rId79"/>
    <p:sldId id="388" r:id="rId80"/>
    <p:sldId id="389" r:id="rId81"/>
    <p:sldId id="390" r:id="rId82"/>
    <p:sldId id="433" r:id="rId83"/>
    <p:sldId id="434" r:id="rId84"/>
    <p:sldId id="441" r:id="rId85"/>
    <p:sldId id="435" r:id="rId86"/>
    <p:sldId id="436" r:id="rId87"/>
    <p:sldId id="437" r:id="rId88"/>
    <p:sldId id="438" r:id="rId89"/>
    <p:sldId id="439" r:id="rId90"/>
    <p:sldId id="447" r:id="rId91"/>
    <p:sldId id="452" r:id="rId92"/>
    <p:sldId id="391" r:id="rId93"/>
    <p:sldId id="392" r:id="rId94"/>
    <p:sldId id="393" r:id="rId95"/>
    <p:sldId id="442" r:id="rId96"/>
    <p:sldId id="443" r:id="rId97"/>
    <p:sldId id="444" r:id="rId98"/>
    <p:sldId id="445" r:id="rId99"/>
    <p:sldId id="446" r:id="rId100"/>
    <p:sldId id="448" r:id="rId101"/>
    <p:sldId id="335" r:id="rId102"/>
    <p:sldId id="311" r:id="rId103"/>
    <p:sldId id="321" r:id="rId104"/>
    <p:sldId id="280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>
        <p:scale>
          <a:sx n="107" d="100"/>
          <a:sy n="107" d="100"/>
        </p:scale>
        <p:origin x="1360" y="22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0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Omitted the -X option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server will return a HTTP ‘302 Found’ message and a message about redirection in the body but not the information we requested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6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Adding the -L option returns a 200 OK because </a:t>
            </a:r>
            <a:r>
              <a:rPr lang="en-US" b="0" i="0" dirty="0" err="1"/>
              <a:t>cURL</a:t>
            </a:r>
            <a:r>
              <a:rPr lang="en-US" b="0" i="0" dirty="0"/>
              <a:t> can follow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6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3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‘response’ variable can be anything you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8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5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--no-banner --classic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 the Python Requests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93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6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container has pre-configured environment variables which store Cisco </a:t>
            </a:r>
            <a:r>
              <a:rPr lang="en-US" b="0" i="0" dirty="0" err="1"/>
              <a:t>DevNet</a:t>
            </a:r>
            <a:r>
              <a:rPr lang="en-US" b="0" i="0" dirty="0"/>
              <a:t> sandbox DNAC API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Python OS module can access environment variables in the container or other underlying 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HTTP Basic auth requires uses a Python tuple object with username and password sent as the keyword argument ‘auth’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Importing the </a:t>
            </a:r>
            <a:r>
              <a:rPr lang="en-US" b="0" i="0" dirty="0" err="1"/>
              <a:t>pprint</a:t>
            </a:r>
            <a:r>
              <a:rPr lang="en-US" b="0" i="0" dirty="0"/>
              <a:t> module to print the JSON response in a more friendly 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Meraki API key stored as a container environment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native JSON response object to display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Notice that, in contrast to </a:t>
            </a:r>
            <a:r>
              <a:rPr lang="en-US" b="0" i="0" dirty="0" err="1"/>
              <a:t>cURL</a:t>
            </a:r>
            <a:r>
              <a:rPr lang="en-US" b="0" i="0" dirty="0"/>
              <a:t>, Python Requests automatically follows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0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.json specifies the content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Replace the .json with .xml for any API endpoint to interact using XML-formatted payloads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75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5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Docker container is available which has a ready-build development environment for all of the hands-on activities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will run on any Docker host, no dependency concerns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isn’t a Docker class but here are some basic commands to use Docker for the hands-on activities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Create/use a local folder to organize all of your projects (/development, /code, etc.)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Download and run the Docker image from Docker Hub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7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0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4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9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Intent API is our focus although an IPAM API is available for integration with 3</a:t>
            </a:r>
            <a:r>
              <a:rPr lang="en-US" baseline="30000" dirty="0"/>
              <a:t>rd</a:t>
            </a:r>
            <a:r>
              <a:rPr lang="en-US" dirty="0"/>
              <a:t>-party IPAM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basic auth is a header named Authorization with the base 64 encoding of </a:t>
            </a:r>
            <a:r>
              <a:rPr lang="en-US" dirty="0" err="1"/>
              <a:t>username:password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1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not a class on REST APIs (what they are) – separate topic in a separate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5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7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06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7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77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81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Dashboard API is our focus although there are other APIs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Webhooks, Captive Portal, </a:t>
            </a:r>
            <a:r>
              <a:rPr lang="en-US" dirty="0" err="1"/>
              <a:t>WiFi</a:t>
            </a:r>
            <a:r>
              <a:rPr lang="en-US" dirty="0"/>
              <a:t> &amp; Bluetooth Scanning, and MV-series cameras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5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95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Cisco products use REST APIs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Simpler than RPC, SOAP, etc.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/pulse/why-rest-</a:t>
            </a:r>
            <a:r>
              <a:rPr lang="en-US" dirty="0" err="1"/>
              <a:t>api</a:t>
            </a:r>
            <a:r>
              <a:rPr lang="en-US" dirty="0"/>
              <a:t>-so-popular-</a:t>
            </a:r>
            <a:r>
              <a:rPr lang="en-US" dirty="0" err="1"/>
              <a:t>mangesh</a:t>
            </a:r>
            <a:r>
              <a:rPr lang="en-US" dirty="0"/>
              <a:t>-</a:t>
            </a:r>
            <a:r>
              <a:rPr lang="en-US" dirty="0" err="1"/>
              <a:t>bulkar</a:t>
            </a:r>
            <a:r>
              <a:rPr lang="en-US" dirty="0"/>
              <a:t>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Client/server architecture – Uses HTTP verbs (less ambiguity)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Widely documented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Portable between REST clients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cURL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Python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Postman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Our </a:t>
            </a:r>
            <a:r>
              <a:rPr lang="en-US" dirty="0">
                <a:solidFill>
                  <a:srgbClr val="FFFF00"/>
                </a:solidFill>
              </a:rPr>
              <a:t>customers want/need simple, automated infrastructures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This is NOT an REST API class, you should be familiar with the component and format of REST requests and responses as well as HTTP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14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44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6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1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79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8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55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116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7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3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94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15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tokens are available at https://</a:t>
            </a:r>
            <a:r>
              <a:rPr lang="en-US" dirty="0" err="1"/>
              <a:t>developer.webex.com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Production use requires OAuth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8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597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2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68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04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61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could enter only the base URL and that will return the full HTML response that your web browser will see.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From the CLI, that’s a lot of data to parse, for a human or a computer, so we will instead use a URL to the API endpoint which returns a much more human and computer readable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" TargetMode="External"/><Relationship Id="rId7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hyperlink" Target="https://www.linkedin.com/pulse/why-rest-api-so-popular-mangesh-bulk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quests.readthedocs.io/en/master/" TargetMode="External"/><Relationship Id="rId5" Type="http://schemas.openxmlformats.org/officeDocument/2006/relationships/hyperlink" Target="https://curl.haxx.se/" TargetMode="External"/><Relationship Id="rId4" Type="http://schemas.openxmlformats.org/officeDocument/2006/relationships/hyperlink" Target="https://en.wikipedia.org/wiki/Requests_%28software%29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github.com/wwt/curl-requests-foundation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s_%28software%2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library/urllib.reques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witches/datacenter/aci/apic/sw/2-x/rest_cfg/2_1_x/b_Cisco_APIC_REST_API_Configuration_Guide.html" TargetMode="External"/><Relationship Id="rId7" Type="http://schemas.openxmlformats.org/officeDocument/2006/relationships/hyperlink" Target="https://developer.cisco.com/site/aci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aci-virtual-simulator-lab" TargetMode="External"/><Relationship Id="rId5" Type="http://schemas.openxmlformats.org/officeDocument/2006/relationships/hyperlink" Target="https://www.wwt.com/lab/aci-ansible-sandbox" TargetMode="External"/><Relationship Id="rId4" Type="http://schemas.openxmlformats.org/officeDocument/2006/relationships/hyperlink" Target="https://www.wwt.com/lab/programmability-foundations-lab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dna-center/api/1-3-3-x/" TargetMode="External"/><Relationship Id="rId7" Type="http://schemas.openxmlformats.org/officeDocument/2006/relationships/hyperlink" Target="https://developer.cisco.com/dnacente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access-foundations-lab-1" TargetMode="External"/><Relationship Id="rId5" Type="http://schemas.openxmlformats.org/officeDocument/2006/relationships/hyperlink" Target="https://www.wwt.com/lab/cisco-sd-access-wireless-lab" TargetMode="External"/><Relationship Id="rId4" Type="http://schemas.openxmlformats.org/officeDocument/2006/relationships/hyperlink" Target="https://www.wwt.com/lab/network-automation-with-ansible-dna-center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meraki/api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isco.com/meraki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#cU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sdwan/" TargetMode="External"/><Relationship Id="rId3" Type="http://schemas.openxmlformats.org/officeDocument/2006/relationships/hyperlink" Target="https://sdwan-docs.cisco.com/Product_Documentation/Command_Reference/Command_Reference/vManage_REST_APIs" TargetMode="External"/><Relationship Id="rId7" Type="http://schemas.openxmlformats.org/officeDocument/2006/relationships/hyperlink" Target="https://www.wwt.com/lab/explore-o365-optimization-with-cisco-sd-wa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wan-programmability-lab" TargetMode="External"/><Relationship Id="rId5" Type="http://schemas.openxmlformats.org/officeDocument/2006/relationships/hyperlink" Target="https://www.wwt.com/lab/cisco-sd-wan-viptela-foundations-lab" TargetMode="External"/><Relationship Id="rId4" Type="http://schemas.openxmlformats.org/officeDocument/2006/relationships/hyperlink" Target="https://vmanage.fqdn/apidocs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etting-starte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ams.webex.com/" TargetMode="External"/><Relationship Id="rId4" Type="http://schemas.openxmlformats.org/officeDocument/2006/relationships/hyperlink" Target="https://developer.cisco.com/webex-teams/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l_demo" descr="curl_demo">
            <a:hlinkClick r:id="" action="ppaction://media"/>
            <a:extLst>
              <a:ext uri="{FF2B5EF4-FFF2-40B4-BE49-F238E27FC236}">
                <a16:creationId xmlns:a16="http://schemas.microsoft.com/office/drawing/2014/main" id="{5E535354-C3A9-5342-824F-BE14F3954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29" y="2420536"/>
            <a:ext cx="6012146" cy="35883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5" y="6277281"/>
            <a:ext cx="11995229" cy="495406"/>
          </a:xfrm>
        </p:spPr>
        <p:txBody>
          <a:bodyPr>
            <a:normAutofit/>
          </a:bodyPr>
          <a:lstStyle/>
          <a:p>
            <a:r>
              <a:rPr lang="en-US" dirty="0"/>
              <a:t>An introduction to Unix </a:t>
            </a:r>
            <a:r>
              <a:rPr lang="en-US" dirty="0" err="1"/>
              <a:t>cURL</a:t>
            </a:r>
            <a:r>
              <a:rPr lang="en-US" dirty="0"/>
              <a:t>, Python Requests, &amp; hands-on API practice with Cisco platforms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4826"/>
            <a:ext cx="5715000" cy="163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85" y="1051197"/>
            <a:ext cx="11995230" cy="1285177"/>
          </a:xfrm>
        </p:spPr>
        <p:txBody>
          <a:bodyPr>
            <a:normAutofit/>
          </a:bodyPr>
          <a:lstStyle/>
          <a:p>
            <a:r>
              <a:rPr lang="en-US" dirty="0" err="1"/>
              <a:t>cURL</a:t>
            </a:r>
            <a:r>
              <a:rPr lang="en-US" dirty="0"/>
              <a:t> &amp; Python Requests Foundations</a:t>
            </a:r>
          </a:p>
        </p:txBody>
      </p:sp>
      <p:pic>
        <p:nvPicPr>
          <p:cNvPr id="4" name="requests_demo" descr="requests_demo">
            <a:hlinkClick r:id="" action="ppaction://media"/>
            <a:extLst>
              <a:ext uri="{FF2B5EF4-FFF2-40B4-BE49-F238E27FC236}">
                <a16:creationId xmlns:a16="http://schemas.microsoft.com/office/drawing/2014/main" id="{A33E16A6-8AD2-1340-862F-7625DA3C60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9150" y="2420536"/>
            <a:ext cx="6012146" cy="35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url_example_1" descr="curl_example_1">
            <a:hlinkClick r:id="" action="ppaction://media"/>
            <a:extLst>
              <a:ext uri="{FF2B5EF4-FFF2-40B4-BE49-F238E27FC236}">
                <a16:creationId xmlns:a16="http://schemas.microsoft.com/office/drawing/2014/main" id="{C760AB7C-EAE2-CA47-A4FD-C72CA08FF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1587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Post a message to the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roomId</a:t>
            </a:r>
            <a:r>
              <a:rPr lang="en-US" b="1" i="1" dirty="0">
                <a:solidFill>
                  <a:srgbClr val="FFFF00"/>
                </a:solidFill>
              </a:rPr>
              <a:t>':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()['id'],'</a:t>
            </a:r>
            <a:r>
              <a:rPr lang="en-US" b="1" i="1" dirty="0" err="1">
                <a:solidFill>
                  <a:srgbClr val="FFFF00"/>
                </a:solidFill>
              </a:rPr>
              <a:t>text':'Hello</a:t>
            </a:r>
            <a:r>
              <a:rPr lang="en-US" b="1" i="1" dirty="0">
                <a:solidFill>
                  <a:srgbClr val="FFFF00"/>
                </a:solidFill>
              </a:rPr>
              <a:t> from Python'}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/v1/messages'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msg_response.status_code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msg_response.reason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msg_response.json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message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Quiz, Practice Resources,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3928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template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https://www.linkedin.com/pulse/why-rest-api-so-popular-mangesh-bulkar/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https://en.wikipedia.org/wiki/CURL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https://en.wikipedia.org/wiki/Requests_%28software%29</a:t>
            </a:r>
            <a:endParaRPr lang="en-US" dirty="0"/>
          </a:p>
          <a:p>
            <a:r>
              <a:rPr lang="en-US" dirty="0">
                <a:hlinkClick r:id="rId5"/>
              </a:rPr>
              <a:t>https://curl.haxx.se</a:t>
            </a:r>
            <a:endParaRPr lang="en-US" dirty="0"/>
          </a:p>
          <a:p>
            <a:r>
              <a:rPr lang="en-US" dirty="0">
                <a:hlinkClick r:id="rId6"/>
              </a:rPr>
              <a:t>https://requests.readthedocs.io/en/master/</a:t>
            </a:r>
            <a:endParaRPr lang="en-US" dirty="0"/>
          </a:p>
          <a:p>
            <a:r>
              <a:rPr lang="en-US" dirty="0">
                <a:hlinkClick r:id="rId7"/>
              </a:rPr>
              <a:t>https://2.python-requests.org/en/master/api/#requests.Response</a:t>
            </a:r>
            <a:endParaRPr lang="en-US" dirty="0"/>
          </a:p>
          <a:p>
            <a:r>
              <a:rPr lang="en-US" dirty="0"/>
              <a:t>Cisco API documentation #1</a:t>
            </a:r>
          </a:p>
          <a:p>
            <a:r>
              <a:rPr lang="en-US" dirty="0"/>
              <a:t>Cisco API documentation #2</a:t>
            </a:r>
          </a:p>
          <a:p>
            <a:r>
              <a:rPr lang="en-US" dirty="0"/>
              <a:t>Cisco API documentation #3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Several </a:t>
            </a:r>
            <a:r>
              <a:rPr lang="en-US" dirty="0" err="1"/>
              <a:t>cURL</a:t>
            </a:r>
            <a:r>
              <a:rPr lang="en-US" dirty="0"/>
              <a:t> command options are common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-X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--request </a:t>
            </a:r>
            <a:r>
              <a:rPr lang="en-US" dirty="0"/>
              <a:t>– HTTP method (GET (default), POST, PUT, DELETE)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 &lt;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Request URL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-H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--header</a:t>
            </a:r>
            <a:r>
              <a:rPr lang="en-US" dirty="0"/>
              <a:t>– HTTP client header(s)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-c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--cookie-jar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session cookies to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-b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send session cookies from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--data-</a:t>
            </a:r>
            <a:r>
              <a:rPr lang="en-US" dirty="0" err="1">
                <a:solidFill>
                  <a:srgbClr val="FFFF00"/>
                </a:solidFill>
              </a:rPr>
              <a:t>urlencode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PUT/POST data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--include </a:t>
            </a:r>
            <a:r>
              <a:rPr lang="en-US" dirty="0"/>
              <a:t>– include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-I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</a:t>
            </a:r>
            <a:r>
              <a:rPr lang="en-US" dirty="0"/>
              <a:t> – display ONLY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-k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--insecure </a:t>
            </a:r>
            <a:r>
              <a:rPr lang="en-US" dirty="0"/>
              <a:t>– allow self-signed certificates (insecure SSL)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-L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--location </a:t>
            </a:r>
            <a:r>
              <a:rPr lang="en-US" dirty="0"/>
              <a:t>– follow redirects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-o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--output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response to a file instead of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-u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--user</a:t>
            </a:r>
            <a:r>
              <a:rPr lang="en-US" dirty="0"/>
              <a:t> – HTTP Basic Authentication credentials in a key/value pair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--verbose </a:t>
            </a:r>
            <a:r>
              <a:rPr lang="en-US" dirty="0"/>
              <a:t>– display detailed info for debugging (headers, TLS handshake,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application/json' 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we will only accept responses in a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46724"/>
            <a:ext cx="14396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349305" y="1846726"/>
            <a:ext cx="645460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C9D9-1C2E-0A43-B57E-01A9B796FCD1}"/>
              </a:ext>
            </a:extLst>
          </p:cNvPr>
          <p:cNvSpPr/>
          <p:nvPr/>
        </p:nvSpPr>
        <p:spPr>
          <a:xfrm>
            <a:off x="8803914" y="1846725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306631"/>
            <a:ext cx="360611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url_example_2" descr="curl_example_2">
            <a:hlinkClick r:id="" action="ppaction://media"/>
            <a:extLst>
              <a:ext uri="{FF2B5EF4-FFF2-40B4-BE49-F238E27FC236}">
                <a16:creationId xmlns:a16="http://schemas.microsoft.com/office/drawing/2014/main" id="{6F0FEA49-9F9F-9747-8479-16E47247B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-id '{"id":101,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World!"}'</a:t>
            </a: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the request body is in a JSON format</a:t>
            </a:r>
          </a:p>
          <a:p>
            <a:r>
              <a:rPr lang="en-US" sz="2400" dirty="0"/>
              <a:t>Display the response headers in the terminal</a:t>
            </a:r>
          </a:p>
          <a:p>
            <a:r>
              <a:rPr lang="en-US" sz="2400" dirty="0"/>
              <a:t>Body payload in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3" y="1865051"/>
            <a:ext cx="15823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1990" y="1865053"/>
            <a:ext cx="638126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6014"/>
            <a:ext cx="461698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909613" y="2746974"/>
            <a:ext cx="19851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02D00-5324-D14C-A172-33657E9029B7}"/>
              </a:ext>
            </a:extLst>
          </p:cNvPr>
          <p:cNvSpPr/>
          <p:nvPr/>
        </p:nvSpPr>
        <p:spPr>
          <a:xfrm>
            <a:off x="1108128" y="2746974"/>
            <a:ext cx="79956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url_example_3" descr="curl_example_3">
            <a:hlinkClick r:id="" action="ppaction://media"/>
            <a:extLst>
              <a:ext uri="{FF2B5EF4-FFF2-40B4-BE49-F238E27FC236}">
                <a16:creationId xmlns:a16="http://schemas.microsoft.com/office/drawing/2014/main" id="{33ADF663-7089-0B49-8C98-E2AC18214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-IX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Display ONLY the response headers in the terminal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426677" y="1847956"/>
            <a:ext cx="64271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4" y="1847954"/>
            <a:ext cx="15170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40A51-E9D9-C042-8150-D2136E003E28}"/>
              </a:ext>
            </a:extLst>
          </p:cNvPr>
          <p:cNvSpPr/>
          <p:nvPr/>
        </p:nvSpPr>
        <p:spPr>
          <a:xfrm>
            <a:off x="1454656" y="1847954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url_example_4" descr="curl_example_4">
            <a:hlinkClick r:id="" action="ppaction://media"/>
            <a:extLst>
              <a:ext uri="{FF2B5EF4-FFF2-40B4-BE49-F238E27FC236}">
                <a16:creationId xmlns:a16="http://schemas.microsoft.com/office/drawing/2014/main" id="{120CA9FB-2A58-C34A-B086-A712BE73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3174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-u $DNAC_USER:$DNAC_PW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</a:t>
            </a:r>
            <a:r>
              <a:rPr lang="en-US" sz="2400" b="1" i="1" dirty="0" err="1">
                <a:solidFill>
                  <a:srgbClr val="FFFF00"/>
                </a:solidFill>
              </a:rPr>
              <a:t>vo</a:t>
            </a:r>
            <a:r>
              <a:rPr lang="en-US" sz="2400" b="1" i="1" dirty="0">
                <a:solidFill>
                  <a:srgbClr val="FFFF00"/>
                </a:solidFill>
              </a:rPr>
              <a:t>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sandboxdnac.cisco.com</a:t>
            </a:r>
            <a:r>
              <a:rPr lang="en-US" sz="2400" dirty="0"/>
              <a:t>/</a:t>
            </a:r>
            <a:r>
              <a:rPr lang="en-US" sz="2400" dirty="0" err="1"/>
              <a:t>dna</a:t>
            </a:r>
            <a:r>
              <a:rPr lang="en-US" sz="2400" dirty="0"/>
              <a:t>/system/</a:t>
            </a:r>
            <a:r>
              <a:rPr lang="en-US" sz="2400" dirty="0" err="1"/>
              <a:t>api</a:t>
            </a:r>
            <a:r>
              <a:rPr lang="en-US" sz="2400" dirty="0"/>
              <a:t>/v1/auth/token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Send credentials via HTTP Basic Authentication</a:t>
            </a:r>
          </a:p>
          <a:p>
            <a:r>
              <a:rPr lang="en-US" sz="2400" dirty="0"/>
              <a:t>Display verbose/debugging information</a:t>
            </a:r>
          </a:p>
          <a:p>
            <a:r>
              <a:rPr lang="en-US" sz="2400" dirty="0"/>
              <a:t>Write the response to the file </a:t>
            </a:r>
            <a:r>
              <a:rPr lang="en-US" sz="2400" i="1" dirty="0"/>
              <a:t>‘~/</a:t>
            </a:r>
            <a:r>
              <a:rPr lang="en-US" sz="2400" i="1" dirty="0" err="1"/>
              <a:t>token.txt</a:t>
            </a:r>
            <a:r>
              <a:rPr lang="en-US" sz="2400" i="1" dirty="0"/>
              <a:t>’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cat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8708" y="1855407"/>
            <a:ext cx="889950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4" y="1855405"/>
            <a:ext cx="158909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4677"/>
            <a:ext cx="381397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1158876" y="2751289"/>
            <a:ext cx="168849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9387D-B1E9-5145-9D8F-5D43A6FA5EEE}"/>
              </a:ext>
            </a:extLst>
          </p:cNvPr>
          <p:cNvSpPr/>
          <p:nvPr/>
        </p:nvSpPr>
        <p:spPr>
          <a:xfrm>
            <a:off x="909612" y="2751289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curl_example_5" descr="curl_example_5">
            <a:hlinkClick r:id="" action="ppaction://media"/>
            <a:extLst>
              <a:ext uri="{FF2B5EF4-FFF2-40B4-BE49-F238E27FC236}">
                <a16:creationId xmlns:a16="http://schemas.microsoft.com/office/drawing/2014/main" id="{9659DF7E-5DB8-B042-8DE7-B2C21EC19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Download this repo from WWT’s GitHub</a:t>
            </a:r>
          </a:p>
          <a:p>
            <a:pPr lvl="1"/>
            <a:r>
              <a:rPr lang="en-US" dirty="0">
                <a:hlinkClick r:id="rId5"/>
              </a:rPr>
              <a:t>https://github.com/wwt/curl-requests-foundations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6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an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-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api.meraki.com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/v0/organizations</a:t>
            </a:r>
          </a:p>
          <a:p>
            <a:r>
              <a:rPr lang="en-US" sz="2400" dirty="0"/>
              <a:t>Include a header to send an API key for authorization</a:t>
            </a:r>
          </a:p>
          <a:p>
            <a:r>
              <a:rPr lang="en-US" sz="2400" dirty="0"/>
              <a:t>Include a header to indicate we will accept any response format</a:t>
            </a:r>
          </a:p>
          <a:p>
            <a:r>
              <a:rPr lang="en-US" sz="2400" dirty="0"/>
              <a:t>Display the response headers in the terminal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909614" y="2309906"/>
            <a:ext cx="602090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4" y="1863769"/>
            <a:ext cx="71497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4" y="2762349"/>
            <a:ext cx="19786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DD973-53B4-D748-BA5C-78AAF3C74B72}"/>
              </a:ext>
            </a:extLst>
          </p:cNvPr>
          <p:cNvSpPr/>
          <p:nvPr/>
        </p:nvSpPr>
        <p:spPr>
          <a:xfrm>
            <a:off x="2888243" y="2763417"/>
            <a:ext cx="2837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curl_example_6" descr="curl_example_6">
            <a:hlinkClick r:id="" action="ppaction://media"/>
            <a:extLst>
              <a:ext uri="{FF2B5EF4-FFF2-40B4-BE49-F238E27FC236}">
                <a16:creationId xmlns:a16="http://schemas.microsoft.com/office/drawing/2014/main" id="{C6655ED0-01BC-2840-B4EE-97506F835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3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–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-L</a:t>
            </a:r>
          </a:p>
          <a:p>
            <a:r>
              <a:rPr lang="en-US" sz="2400" dirty="0"/>
              <a:t>Follow redirects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D21F15-A3A7-2B48-940E-DE7DE90D3ABA}"/>
              </a:ext>
            </a:extLst>
          </p:cNvPr>
          <p:cNvSpPr/>
          <p:nvPr/>
        </p:nvSpPr>
        <p:spPr>
          <a:xfrm>
            <a:off x="924685" y="3217862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url_example_7" descr="curl_example_7">
            <a:hlinkClick r:id="" action="ppaction://media"/>
            <a:extLst>
              <a:ext uri="{FF2B5EF4-FFF2-40B4-BE49-F238E27FC236}">
                <a16:creationId xmlns:a16="http://schemas.microsoft.com/office/drawing/2014/main" id="{1D80435F-A335-E940-8C1F-612D5ED75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Python Requests</a:t>
            </a:r>
          </a:p>
        </p:txBody>
      </p:sp>
    </p:spTree>
    <p:extLst>
      <p:ext uri="{BB962C8B-B14F-4D97-AF65-F5344CB8AC3E}">
        <p14:creationId xmlns:p14="http://schemas.microsoft.com/office/powerpoint/2010/main" val="26117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Python “Requests”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“Requests is a Python HTTP library, released under the Apache License 2.0. The goal of the project is to make HTTP requests simpler and more human-friendly.”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https://en.wikipedia.org/wiki/Requests_%28software%29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Requests allows us to make REST API calls with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Requests?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50F06-1C74-1F49-A9A6-D33E1E09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8" y="1470764"/>
            <a:ext cx="10418704" cy="3911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0F09F7-08F2-9946-9766-6B0BB9BB7E00}"/>
              </a:ext>
            </a:extLst>
          </p:cNvPr>
          <p:cNvSpPr/>
          <p:nvPr/>
        </p:nvSpPr>
        <p:spPr>
          <a:xfrm>
            <a:off x="3086718" y="3946967"/>
            <a:ext cx="7326774" cy="625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68C860-F216-C940-9B2E-56EE3BB84FF2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https://docs.python.org/3.8/library/urllib.request.html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install requests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show requests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ython_example_1" descr="python_example_1">
            <a:hlinkClick r:id="" action="ppaction://media"/>
            <a:extLst>
              <a:ext uri="{FF2B5EF4-FFF2-40B4-BE49-F238E27FC236}">
                <a16:creationId xmlns:a16="http://schemas.microsoft.com/office/drawing/2014/main" id="{531D786C-585A-9544-8FF2-231C5F791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4763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GET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get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</a:p>
          <a:p>
            <a:r>
              <a:rPr lang="en-US" dirty="0"/>
              <a:t>HTTP POST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PUT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DELETE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delete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Hands-On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68AB4C-B135-2F4A-9289-DF99D95D9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3" y="1527858"/>
            <a:ext cx="11002701" cy="4965017"/>
          </a:xfrm>
        </p:spPr>
        <p:txBody>
          <a:bodyPr>
            <a:normAutofit/>
          </a:bodyPr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Create and switch to a local folder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 &amp;&amp; cd ~/code</a:t>
            </a:r>
          </a:p>
          <a:p>
            <a:r>
              <a:rPr lang="en-US" dirty="0"/>
              <a:t>Create a Docker Container for the hands-on exercises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~/code:/code --name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>
                <a:solidFill>
                  <a:srgbClr val="FFFF00"/>
                </a:solidFill>
                <a:highlight>
                  <a:srgbClr val="FF0000"/>
                </a:highlight>
              </a:rPr>
              <a:t>wwt01/</a:t>
            </a:r>
            <a:r>
              <a:rPr lang="en-US" b="1" i="1" dirty="0" err="1">
                <a:solidFill>
                  <a:srgbClr val="FFFF00"/>
                </a:solidFill>
                <a:highlight>
                  <a:srgbClr val="FF0000"/>
                </a:highlight>
              </a:rPr>
              <a:t>curl_pyreq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dirty="0"/>
              <a:t>To detach from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control + p + q</a:t>
            </a:r>
            <a:endParaRPr lang="en-US" dirty="0"/>
          </a:p>
          <a:p>
            <a:r>
              <a:rPr lang="en-US" dirty="0"/>
              <a:t>To stop, start, and attach to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stop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start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attach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</p:txBody>
      </p:sp>
    </p:spTree>
    <p:extLst>
      <p:ext uri="{BB962C8B-B14F-4D97-AF65-F5344CB8AC3E}">
        <p14:creationId xmlns:p14="http://schemas.microsoft.com/office/powerpoint/2010/main" val="2966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Object Contents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.ok </a:t>
            </a:r>
            <a:r>
              <a:rPr lang="en-US" dirty="0"/>
              <a:t>– </a:t>
            </a:r>
            <a:r>
              <a:rPr lang="en-US" i="1" dirty="0">
                <a:solidFill>
                  <a:srgbClr val="FFFF00"/>
                </a:solidFill>
              </a:rPr>
              <a:t>True</a:t>
            </a:r>
            <a:r>
              <a:rPr lang="en-US" dirty="0"/>
              <a:t> if </a:t>
            </a:r>
            <a:r>
              <a:rPr lang="en-US" i="1" dirty="0" err="1">
                <a:solidFill>
                  <a:srgbClr val="FFFF00"/>
                </a:solidFill>
              </a:rPr>
              <a:t>status_code</a:t>
            </a:r>
            <a:r>
              <a:rPr lang="en-US" i="1" dirty="0"/>
              <a:t> </a:t>
            </a:r>
            <a:r>
              <a:rPr lang="en-US" dirty="0"/>
              <a:t>is less than 400,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r>
              <a:rPr lang="en-US" dirty="0"/>
              <a:t> if 400 or greater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status_code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status code (200, 401,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.reason </a:t>
            </a:r>
            <a:r>
              <a:rPr lang="en-US" dirty="0"/>
              <a:t>– HTTP status text (OK, Not Found,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.headers </a:t>
            </a:r>
            <a:r>
              <a:rPr lang="en-US" dirty="0"/>
              <a:t>– case-insensitive dictionary of of response headers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.text </a:t>
            </a:r>
            <a:r>
              <a:rPr lang="en-US" dirty="0"/>
              <a:t>– contents of the response, in Unicode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.json() </a:t>
            </a:r>
            <a:r>
              <a:rPr lang="en-US" dirty="0"/>
              <a:t>– contents of the response, in JSON (if available)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.cookies </a:t>
            </a:r>
            <a:r>
              <a:rPr lang="en-US" dirty="0"/>
              <a:t>– cookies returned by the server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raise_for_status</a:t>
            </a:r>
            <a:r>
              <a:rPr lang="en-US" dirty="0">
                <a:solidFill>
                  <a:srgbClr val="FFFF00"/>
                </a:solidFill>
              </a:rPr>
              <a:t>() </a:t>
            </a:r>
            <a:r>
              <a:rPr lang="en-US" dirty="0"/>
              <a:t>– raises an </a:t>
            </a:r>
            <a:r>
              <a:rPr lang="en-US" i="1" dirty="0" err="1">
                <a:solidFill>
                  <a:srgbClr val="FFFF00"/>
                </a:solidFill>
              </a:rPr>
              <a:t>HTTPError</a:t>
            </a:r>
            <a:r>
              <a:rPr lang="en-US" dirty="0"/>
              <a:t> exception if .</a:t>
            </a:r>
            <a:r>
              <a:rPr lang="en-US" i="1" dirty="0">
                <a:solidFill>
                  <a:srgbClr val="FFFF00"/>
                </a:solidFill>
              </a:rPr>
              <a:t>ok</a:t>
            </a:r>
            <a:r>
              <a:rPr lang="en-US" dirty="0"/>
              <a:t> is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</a:t>
            </a:r>
            <a:r>
              <a:rPr lang="en-US"/>
              <a:t>Response Object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35A7F3-1A0A-B445-9EF3-844850395584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https://2.python-requests.org/en/master/api/#requests.Response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Python Interactive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 interactive shell:</a:t>
            </a:r>
          </a:p>
          <a:p>
            <a:pPr lvl="1"/>
            <a:r>
              <a:rPr lang="en-US" sz="2800" dirty="0"/>
              <a:t>IDLE – built-in Python shell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</a:t>
            </a:r>
            <a:endParaRPr lang="en-US" sz="2800" dirty="0"/>
          </a:p>
          <a:p>
            <a:pPr lvl="1"/>
            <a:r>
              <a:rPr lang="en-US" sz="2800" dirty="0" err="1"/>
              <a:t>iPython</a:t>
            </a:r>
            <a:r>
              <a:rPr lang="en-US" sz="2800" dirty="0"/>
              <a:t> – 3</a:t>
            </a:r>
            <a:r>
              <a:rPr lang="en-US" sz="2800" baseline="30000" dirty="0"/>
              <a:t>rd</a:t>
            </a:r>
            <a:r>
              <a:rPr lang="en-US" sz="2800" dirty="0"/>
              <a:t> party Python shell (pre-installed in the container)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	</a:t>
            </a:r>
            <a:r>
              <a:rPr lang="en-US" sz="2800" b="1" i="1" dirty="0" err="1">
                <a:solidFill>
                  <a:srgbClr val="FFFF00"/>
                </a:solidFill>
              </a:rPr>
              <a:t>ipython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requests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</a:t>
            </a:r>
            <a:r>
              <a:rPr lang="en-US" sz="2400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sz="2400" b="1" i="1" dirty="0">
                <a:solidFill>
                  <a:srgbClr val="FFFF00"/>
                </a:solidFill>
              </a:rPr>
              <a:t>/json'}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Import the requests module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Assign the URL and header values to variables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203388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72241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623577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70064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35333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D490D-2EE4-7445-949A-447D0A8A679C}"/>
              </a:ext>
            </a:extLst>
          </p:cNvPr>
          <p:cNvSpPr/>
          <p:nvPr/>
        </p:nvSpPr>
        <p:spPr>
          <a:xfrm>
            <a:off x="909612" y="4143742"/>
            <a:ext cx="252591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ython_example_2" descr="python_example_2">
            <a:hlinkClick r:id="" action="ppaction://media"/>
            <a:extLst>
              <a:ext uri="{FF2B5EF4-FFF2-40B4-BE49-F238E27FC236}">
                <a16:creationId xmlns:a16="http://schemas.microsoft.com/office/drawing/2014/main" id="{0A45D3C9-7999-F740-8AE3-7D43BA21E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2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 = 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, json=</a:t>
            </a: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Update the URL and create a data object for the HTTP request body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693296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12752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2" y="2772143"/>
            <a:ext cx="91572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66023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3" y="3684500"/>
            <a:ext cx="25259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ython_example_3" descr="python_example_3">
            <a:hlinkClick r:id="" action="ppaction://media"/>
            <a:extLst>
              <a:ext uri="{FF2B5EF4-FFF2-40B4-BE49-F238E27FC236}">
                <a16:creationId xmlns:a16="http://schemas.microsoft.com/office/drawing/2014/main" id="{00E0617A-AAA1-944F-99AC-041BEEADF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" y="6350"/>
            <a:ext cx="12177713" cy="66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</a:t>
            </a:r>
            <a:r>
              <a:rPr lang="en-US" sz="2400" b="1" i="1" dirty="0" err="1">
                <a:solidFill>
                  <a:srgbClr val="FFFF00"/>
                </a:solidFill>
              </a:rPr>
              <a:t>os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 = (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('DNAC_USER'), 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('DNAC_PW'))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auth=</a:t>
            </a: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response.headers</a:t>
            </a:r>
            <a:r>
              <a:rPr lang="en-US" sz="2400" b="1" i="1" dirty="0">
                <a:solidFill>
                  <a:srgbClr val="FFFF00"/>
                </a:solidFill>
              </a:rPr>
              <a:t>}\n{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r>
              <a:rPr lang="en-US" sz="2400" dirty="0"/>
              <a:t>Import the OS module to access ENV variables &amp; update the URL for DNAC</a:t>
            </a:r>
          </a:p>
          <a:p>
            <a:r>
              <a:rPr lang="en-US" sz="2400" dirty="0"/>
              <a:t>Create a tuple for HTTP basic authentication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headers,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2" y="1864140"/>
            <a:ext cx="12664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47287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779455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3129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80882-3850-2E49-9E61-234F0AF84194}"/>
              </a:ext>
            </a:extLst>
          </p:cNvPr>
          <p:cNvSpPr/>
          <p:nvPr/>
        </p:nvSpPr>
        <p:spPr>
          <a:xfrm>
            <a:off x="909612" y="4143742"/>
            <a:ext cx="571978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ython_example_4" descr="python_example_4">
            <a:hlinkClick r:id="" action="ppaction://media"/>
            <a:extLst>
              <a:ext uri="{FF2B5EF4-FFF2-40B4-BE49-F238E27FC236}">
                <a16:creationId xmlns:a16="http://schemas.microsoft.com/office/drawing/2014/main" id="{EE73109D-718B-CA40-905B-854BB52B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9" y="4762"/>
            <a:ext cx="12179301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from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 import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{'X-Cisco-Meraki-API-Key':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('MERAKI_API_KEY')}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response.json</a:t>
            </a:r>
            <a:r>
              <a:rPr lang="en-US" sz="2400" b="1" i="1" dirty="0">
                <a:solidFill>
                  <a:srgbClr val="FFFF00"/>
                </a:solidFill>
              </a:rPr>
              <a:t>())</a:t>
            </a:r>
          </a:p>
          <a:p>
            <a:r>
              <a:rPr lang="en-US" sz="2400" dirty="0"/>
              <a:t>Import the </a:t>
            </a:r>
            <a:r>
              <a:rPr lang="en-US" sz="2400" dirty="0" err="1"/>
              <a:t>pprint</a:t>
            </a:r>
            <a:r>
              <a:rPr lang="en-US" sz="2400" dirty="0"/>
              <a:t> module &amp; update the URL for Meraki</a:t>
            </a:r>
          </a:p>
          <a:p>
            <a:r>
              <a:rPr lang="en-US" sz="2400" dirty="0"/>
              <a:t>Update the headers to include a Meraki API key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status code, reason, and JSON-formatted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E9647-4959-894B-88A7-50F561C54802}"/>
              </a:ext>
            </a:extLst>
          </p:cNvPr>
          <p:cNvSpPr/>
          <p:nvPr/>
        </p:nvSpPr>
        <p:spPr>
          <a:xfrm>
            <a:off x="909612" y="1864140"/>
            <a:ext cx="326233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FB891-F098-6F4A-BF30-BE78636DB4E4}"/>
              </a:ext>
            </a:extLst>
          </p:cNvPr>
          <p:cNvSpPr/>
          <p:nvPr/>
        </p:nvSpPr>
        <p:spPr>
          <a:xfrm>
            <a:off x="909613" y="2323382"/>
            <a:ext cx="718425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6482E-CA60-A944-BE73-D8148FD5A789}"/>
              </a:ext>
            </a:extLst>
          </p:cNvPr>
          <p:cNvSpPr/>
          <p:nvPr/>
        </p:nvSpPr>
        <p:spPr>
          <a:xfrm>
            <a:off x="909612" y="2772143"/>
            <a:ext cx="909878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0C1A-0AEF-AE46-9476-DD02A0F21C15}"/>
              </a:ext>
            </a:extLst>
          </p:cNvPr>
          <p:cNvSpPr/>
          <p:nvPr/>
        </p:nvSpPr>
        <p:spPr>
          <a:xfrm>
            <a:off x="909612" y="3225258"/>
            <a:ext cx="701995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37245F-87A7-EB4D-B8E9-AC54A1A034FC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DC9C6-099B-1A4D-AE31-B3B2FCBE5370}"/>
              </a:ext>
            </a:extLst>
          </p:cNvPr>
          <p:cNvSpPr/>
          <p:nvPr/>
        </p:nvSpPr>
        <p:spPr>
          <a:xfrm>
            <a:off x="909612" y="4143742"/>
            <a:ext cx="294086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ython_example_5" descr="python_example_5">
            <a:hlinkClick r:id="" action="ppaction://media"/>
            <a:extLst>
              <a:ext uri="{FF2B5EF4-FFF2-40B4-BE49-F238E27FC236}">
                <a16:creationId xmlns:a16="http://schemas.microsoft.com/office/drawing/2014/main" id="{DF5A264D-E7E6-9247-92B7-E8EC92508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9" y="6349"/>
            <a:ext cx="12185651" cy="66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B5719-383F-2C40-B2DA-10A8FB7285B9}"/>
              </a:ext>
            </a:extLst>
          </p:cNvPr>
          <p:cNvSpPr/>
          <p:nvPr/>
        </p:nvSpPr>
        <p:spPr>
          <a:xfrm>
            <a:off x="1400537" y="949124"/>
            <a:ext cx="9514390" cy="487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- ACI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Datacenter SDN switching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Application Policy Infrastructure Controller (APIC)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HTTPS, optional HTTP (disabled by default)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types – JSON and 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apic-fqdn</a:t>
            </a:r>
            <a:r>
              <a:rPr lang="en-US" b="1" i="1" dirty="0">
                <a:solidFill>
                  <a:srgbClr val="FFFF00"/>
                </a:solidFill>
              </a:rPr>
              <a:t>/api/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(for JSON)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</a:t>
            </a:r>
            <a:r>
              <a:rPr lang="en-US" b="1" i="1" dirty="0" err="1">
                <a:solidFill>
                  <a:srgbClr val="FFFF00"/>
                </a:solidFill>
              </a:rPr>
              <a:t>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"}}}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 </a:t>
            </a:r>
            <a:r>
              <a:rPr lang="en-US" dirty="0"/>
              <a:t>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":[{"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":{"attributes":{"token":"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"}}}]}</a:t>
            </a:r>
          </a:p>
          <a:p>
            <a:pPr lvl="2"/>
            <a:r>
              <a:rPr lang="en-US" dirty="0"/>
              <a:t>Expires after 5 minutes of inactivity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cookie named </a:t>
            </a:r>
            <a:r>
              <a:rPr lang="en-US" b="1" i="1" dirty="0">
                <a:solidFill>
                  <a:srgbClr val="FFFF00"/>
                </a:solidFill>
              </a:rPr>
              <a:t>APIC-Cookie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https://www.cisco.com/c/en/us/td/docs/switches/datacenter/aci/apic/sw/2-x/rest_cfg/2_1_x/b_Cisco_APIC_REST_API_Configuration_Guide.html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https://www.wwt.com/lab/programmability-foundations-lab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https://www.wwt.com/lab/aci-ansible-sandbox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https://www.wwt.com/lab/aci-virtual-simulator-lab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https://developer.cisco.com/site/aci/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9162" cy="4351338"/>
          </a:xfrm>
        </p:spPr>
        <p:txBody>
          <a:bodyPr/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":{"attributes":{"name":"admin","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curl_aci_1" descr="curl_aci_1">
            <a:hlinkClick r:id="" action="ppaction://media"/>
            <a:extLst>
              <a:ext uri="{FF2B5EF4-FFF2-40B4-BE49-F238E27FC236}">
                <a16:creationId xmlns:a16="http://schemas.microsoft.com/office/drawing/2014/main" id="{72A4C06F-66F0-A44D-8F07-4F28B4804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4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curl_aci_2" descr="curl_aci_2">
            <a:hlinkClick r:id="" action="ppaction://media"/>
            <a:extLst>
              <a:ext uri="{FF2B5EF4-FFF2-40B4-BE49-F238E27FC236}">
                <a16:creationId xmlns:a16="http://schemas.microsoft.com/office/drawing/2014/main" id="{23CEDEAF-55CD-2A40-A1E5-0DF89B12F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4" y="3174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3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– Create a new Tenant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":{"attributes":{"name":"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curl_aci_3" descr="curl_aci_3">
            <a:hlinkClick r:id="" action="ppaction://media"/>
            <a:extLst>
              <a:ext uri="{FF2B5EF4-FFF2-40B4-BE49-F238E27FC236}">
                <a16:creationId xmlns:a16="http://schemas.microsoft.com/office/drawing/2014/main" id="{4A388FDE-8C1A-9944-87EF-9CCAF3EA1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':{'attributes':{'</a:t>
            </a:r>
            <a:r>
              <a:rPr lang="en-US" b="1" i="1" dirty="0" err="1">
                <a:solidFill>
                  <a:srgbClr val="FFFF00"/>
                </a:solidFill>
              </a:rPr>
              <a:t>name':'admin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':'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response.cookies</a:t>
            </a:r>
            <a:r>
              <a:rPr lang="en-US" b="1" i="1" dirty="0">
                <a:solidFill>
                  <a:srgbClr val="FFFF00"/>
                </a:solidFill>
              </a:rPr>
              <a:t>) </a:t>
            </a:r>
            <a:r>
              <a:rPr lang="en-US" b="1" i="1" dirty="0"/>
              <a:t># option 1 to display the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options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option 2 to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ython_aci_1" descr="python_aci_1">
            <a:hlinkClick r:id="" action="ppaction://media"/>
            <a:extLst>
              <a:ext uri="{FF2B5EF4-FFF2-40B4-BE49-F238E27FC236}">
                <a16:creationId xmlns:a16="http://schemas.microsoft.com/office/drawing/2014/main" id="{85024BF7-DBFF-084E-9112-8DE288A6B5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4" y="3174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['APIC-cookie'] </a:t>
            </a:r>
            <a:r>
              <a:rPr lang="en-US" b="1" i="1" dirty="0"/>
              <a:t># option1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'][0]['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']['attributes']['token'] </a:t>
            </a:r>
            <a:r>
              <a:rPr lang="en-US" b="1" i="1" dirty="0"/>
              <a:t># option2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APIC-Cookie':token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ython_aci_2" descr="python_aci_2">
            <a:hlinkClick r:id="" action="ppaction://media"/>
            <a:extLst>
              <a:ext uri="{FF2B5EF4-FFF2-40B4-BE49-F238E27FC236}">
                <a16:creationId xmlns:a16="http://schemas.microsoft.com/office/drawing/2014/main" id="{EB11C0CD-E347-FE4E-AEEA-7C80E8F0D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1587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tenants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'][0]) </a:t>
            </a:r>
            <a:r>
              <a:rPr lang="en-US" b="1" i="1" dirty="0"/>
              <a:t>#display the first tenant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ython_aci_3" descr="python_aci_3">
            <a:hlinkClick r:id="" action="ppaction://media"/>
            <a:extLst>
              <a:ext uri="{FF2B5EF4-FFF2-40B4-BE49-F238E27FC236}">
                <a16:creationId xmlns:a16="http://schemas.microsoft.com/office/drawing/2014/main" id="{28E8481D-0507-7146-9779-477170259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3175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Create a new Tenant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':{'attributes':{'name':'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ython_aci_4" descr="python_aci_4">
            <a:hlinkClick r:id="" action="ppaction://media"/>
            <a:extLst>
              <a:ext uri="{FF2B5EF4-FFF2-40B4-BE49-F238E27FC236}">
                <a16:creationId xmlns:a16="http://schemas.microsoft.com/office/drawing/2014/main" id="{EC93100D-2357-4E4D-AD65-3D526A277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DNA</a:t>
            </a:r>
          </a:p>
        </p:txBody>
      </p:sp>
    </p:spTree>
    <p:extLst>
      <p:ext uri="{BB962C8B-B14F-4D97-AF65-F5344CB8AC3E}">
        <p14:creationId xmlns:p14="http://schemas.microsoft.com/office/powerpoint/2010/main" val="24786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Campus routing, switching, and wireless SDN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DNA Center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Intent 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dnac-fqdn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  <a:endParaRPr lang="en-US" b="1" i="1" dirty="0"/>
          </a:p>
          <a:p>
            <a:pPr lvl="1"/>
            <a:r>
              <a:rPr lang="en-US" dirty="0"/>
              <a:t>Username and password sent in the header as HTTP Basic Authentication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</a:t>
            </a:r>
            <a:r>
              <a:rPr lang="en-US" dirty="0"/>
              <a:t> 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header named </a:t>
            </a:r>
            <a:r>
              <a:rPr lang="en-US" b="1" i="1" dirty="0">
                <a:solidFill>
                  <a:srgbClr val="FFFF00"/>
                </a:solidFill>
              </a:rPr>
              <a:t>X-Auth-Token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{"X-Auth-Token":"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REST APIs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>
            <a:normAutofit/>
          </a:bodyPr>
          <a:lstStyle/>
          <a:p>
            <a:r>
              <a:rPr lang="en-US" dirty="0"/>
              <a:t>Primary mechanism to interact with many infrastructure systems</a:t>
            </a:r>
          </a:p>
          <a:p>
            <a:r>
              <a:rPr lang="en-US" dirty="0"/>
              <a:t>Simple method to make CRUD requests</a:t>
            </a:r>
          </a:p>
          <a:p>
            <a:r>
              <a:rPr lang="en-US" dirty="0"/>
              <a:t>Portable syntax between REST clients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REST APIs are the foundation of automated infrastructures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967DB92-2CA2-4542-8835-E8EBE400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868">
            <a:off x="4407451" y="780407"/>
            <a:ext cx="3377096" cy="5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https://developer.cisco.com/docs/dna-center/api/1-3-3-x/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https://www.wwt.com/lab/network-automation-with-ansible-dna-center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https://www.wwt.com/lab/cisco-sd-access-wireless-lab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https://www.wwt.com/lab/cisco-sd-access-foundations-lab-1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https://developer.cisco.com/dnacenter/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obtain a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iu</a:t>
            </a:r>
            <a:r>
              <a:rPr lang="en-US" b="1" i="1" dirty="0">
                <a:solidFill>
                  <a:srgbClr val="FFFF00"/>
                </a:solidFill>
              </a:rPr>
              <a:t> 'devnetuser:Cisco123!' 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	</a:t>
            </a:r>
          </a:p>
          <a:p>
            <a:r>
              <a:rPr lang="en-US" dirty="0"/>
              <a:t>Step 2 – Store the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DNAC_TOKEN=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/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","commands":["show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"],"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":["3e48558a-237a-4bca-8823-0580b88c6acf"]}'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/v1/auth/token'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('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'Cisco123!')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headers=headers, auth=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the session token</a:t>
            </a:r>
          </a:p>
          <a:p>
            <a:pPr marL="457200" lvl="1" indent="0">
              <a:buNone/>
            </a:pPr>
            <a:endParaRPr lang="en-US" b="1" i="1" dirty="0"/>
          </a:p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{'X-Auth-Token':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()['Token']}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(token)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print(headers) </a:t>
            </a:r>
            <a:r>
              <a:rPr lang="en-US" b="1" i="1" dirty="0"/>
              <a:t># display the updated headers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955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()['response'][0]) </a:t>
            </a:r>
            <a:r>
              <a:rPr lang="en-US" b="1" i="1" dirty="0"/>
              <a:t>#display the first device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760371"/>
          </a:xfrm>
        </p:spPr>
        <p:txBody>
          <a:bodyPr>
            <a:normAutofit/>
          </a:bodyPr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','commands':['show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'],'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':['3e48558a-237a-4bca-8823-0580b88c6acf']}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Meraki</a:t>
            </a:r>
          </a:p>
        </p:txBody>
      </p:sp>
    </p:spTree>
    <p:extLst>
      <p:ext uri="{BB962C8B-B14F-4D97-AF65-F5344CB8AC3E}">
        <p14:creationId xmlns:p14="http://schemas.microsoft.com/office/powerpoint/2010/main" val="42627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Cloud-controlled platform with a variety of managed products</a:t>
            </a:r>
          </a:p>
          <a:p>
            <a:pPr lvl="1"/>
            <a:r>
              <a:rPr lang="en-US" dirty="0"/>
              <a:t>Routing, switching, wireless, network security, physical security platforms, &amp; MDM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Meraki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</a:t>
            </a:r>
            <a:r>
              <a:rPr lang="en-US" dirty="0" err="1"/>
              <a:t>cURL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Dashboard 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</a:t>
            </a:r>
          </a:p>
          <a:p>
            <a:pPr marL="457200" lvl="1" indent="0">
              <a:buNone/>
            </a:pPr>
            <a:endParaRPr lang="en-US" b="1" i="1" dirty="0"/>
          </a:p>
          <a:p>
            <a:pPr lvl="1"/>
            <a:r>
              <a:rPr lang="en-US" dirty="0"/>
              <a:t>Requires an API token in the custom header </a:t>
            </a:r>
            <a:r>
              <a:rPr lang="en-US" b="1" i="1" dirty="0">
                <a:solidFill>
                  <a:srgbClr val="FFFF00"/>
                </a:solidFill>
              </a:rPr>
              <a:t>X-Cisco-Meraki-API-Key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{"X-Cisco-Meraki-API-Key</a:t>
            </a:r>
            <a:r>
              <a:rPr lang="en-US" b="1" i="1" dirty="0"/>
              <a:t>":"</a:t>
            </a:r>
            <a:r>
              <a:rPr lang="en-US" b="1" i="1" dirty="0" err="1">
                <a:solidFill>
                  <a:srgbClr val="FF0000"/>
                </a:solidFill>
              </a:rPr>
              <a:t>api_token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https://developer.cisco.com/meraki/api/</a:t>
            </a:r>
            <a:r>
              <a:rPr lang="en-US" dirty="0"/>
              <a:t> (dashboard)</a:t>
            </a:r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https://developer.cisco.com/meraki/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API key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Sandbox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MERAKI_TOKEN=</a:t>
            </a:r>
            <a:r>
              <a:rPr lang="en-US" b="1" i="1" dirty="0">
                <a:solidFill>
                  <a:srgbClr val="FF0000"/>
                </a:solidFill>
              </a:rPr>
              <a:t>6bec40cf957de430a6f1f2baa056b99a4fac9ea0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X-Cisco-Meraki-API-Key:$MERAKI_TOKEN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3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Meraki Organization Network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'X-Cisco-Meraki-API-Key:'$MERAKI_TOKEN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Office","type</a:t>
            </a:r>
            <a:r>
              <a:rPr lang="en-US" b="1" i="1" dirty="0">
                <a:solidFill>
                  <a:srgbClr val="FFFF00"/>
                </a:solidFill>
              </a:rPr>
              <a:t>": "switch","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":"America/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"}'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({'X-Cisco-Meraki-API-Key':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('MERAKI_TOKEN')})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organizations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()[0]) </a:t>
            </a:r>
            <a:r>
              <a:rPr lang="en-US" b="1" i="1" dirty="0"/>
              <a:t>#display the first organization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Meraki network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Office','type</a:t>
            </a:r>
            <a:r>
              <a:rPr lang="en-US" b="1" i="1" dirty="0">
                <a:solidFill>
                  <a:srgbClr val="FFFF00"/>
                </a:solidFill>
              </a:rPr>
              <a:t>': 'switch','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':'America/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post_response.text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SD-WAN</a:t>
            </a:r>
          </a:p>
        </p:txBody>
      </p:sp>
    </p:spTree>
    <p:extLst>
      <p:ext uri="{BB962C8B-B14F-4D97-AF65-F5344CB8AC3E}">
        <p14:creationId xmlns:p14="http://schemas.microsoft.com/office/powerpoint/2010/main" val="767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WAN router SDN solution, formerly </a:t>
            </a:r>
            <a:r>
              <a:rPr lang="en-US" dirty="0" err="1"/>
              <a:t>Viptela</a:t>
            </a:r>
            <a:r>
              <a:rPr lang="en-US" dirty="0"/>
              <a:t>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vManage</a:t>
            </a:r>
            <a:r>
              <a:rPr lang="en-US" dirty="0"/>
              <a:t> 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cURL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51" y="1802476"/>
            <a:ext cx="8013298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i="1" dirty="0" err="1"/>
              <a:t>cURL</a:t>
            </a:r>
            <a:r>
              <a:rPr lang="en-US" i="1" dirty="0"/>
              <a:t> is a command-line tool for getting or sending data including files using URL syntax.”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https://en.wikipedia.org/wiki/CURL#cURL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a terminal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902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Content-Type</a:t>
            </a:r>
            <a:r>
              <a:rPr lang="en-US" dirty="0"/>
              <a:t> header must be </a:t>
            </a:r>
            <a:r>
              <a:rPr lang="en-US" b="1" i="1" dirty="0">
                <a:solidFill>
                  <a:srgbClr val="FFFF00"/>
                </a:solidFill>
              </a:rPr>
              <a:t>application/x-www-form-</a:t>
            </a:r>
            <a:r>
              <a:rPr lang="en-US" b="1" i="1" dirty="0" err="1">
                <a:solidFill>
                  <a:srgbClr val="FFFF00"/>
                </a:solidFill>
              </a:rPr>
              <a:t>urlencoded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j_username":"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j_password":"</a:t>
            </a:r>
            <a:r>
              <a:rPr lang="en-US" b="1" i="1" dirty="0" err="1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includes a refreshable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</a:p>
          <a:p>
            <a:pPr lvl="1"/>
            <a:r>
              <a:rPr lang="en-US" dirty="0"/>
              <a:t>Use 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r>
              <a:rPr lang="en-US" b="1" i="1" dirty="0"/>
              <a:t> </a:t>
            </a:r>
            <a:r>
              <a:rPr lang="en-US" dirty="0"/>
              <a:t>to obtain an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</a:t>
            </a:r>
            <a:endParaRPr lang="en-US" dirty="0"/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include:</a:t>
            </a: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endParaRPr lang="en-US" dirty="0">
              <a:solidFill>
                <a:srgbClr val="FFFF00"/>
              </a:solidFill>
            </a:endParaRP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  <a:r>
              <a:rPr lang="en-US" dirty="0"/>
              <a:t> as a header named </a:t>
            </a:r>
            <a:r>
              <a:rPr lang="en-US" b="1" i="1" dirty="0">
                <a:solidFill>
                  <a:srgbClr val="FFFF00"/>
                </a:solidFill>
              </a:rPr>
              <a:t>X-XSRF-TOKEN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92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https://sdwan-docs.cisco.com/Product_Documentation/Command_Reference/Command_Reference/vManage_REST_APIs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https://vmanage.fqdn/apidocs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5"/>
              </a:rPr>
              <a:t>https://www.wwt.com/lab/cisco-sd-wan-viptela-foundations-lab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https://www.wwt.com/lab/cisco-sd-wan-programmability-lab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https://www.wwt.com/lab/explore-o365-optimization-with-cisco-sd-wan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https://developer.cisco.com/sdwan/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09162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=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=Cisco123!'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0737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Store the XSRF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XSRF_TOKEN=</a:t>
            </a:r>
            <a:r>
              <a:rPr lang="en-US" b="1" i="1" dirty="0" err="1">
                <a:solidFill>
                  <a:srgbClr val="FF0000"/>
                </a:solidFill>
              </a:rPr>
              <a:t>xsrf_token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4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1825625"/>
            <a:ext cx="11852476" cy="4351338"/>
          </a:xfrm>
        </p:spPr>
        <p:txBody>
          <a:bodyPr>
            <a:normAutofit/>
          </a:bodyPr>
          <a:lstStyle/>
          <a:p>
            <a:r>
              <a:rPr lang="en-US" dirty="0"/>
              <a:t>Step 5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PUT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'{mode: "on", </a:t>
            </a:r>
            <a:r>
              <a:rPr lang="en-US" b="1" i="1" dirty="0" err="1">
                <a:solidFill>
                  <a:srgbClr val="FFFF00"/>
                </a:solidFill>
              </a:rPr>
              <a:t>bannerDetail</a:t>
            </a:r>
            <a:r>
              <a:rPr lang="en-US" b="1" i="1" dirty="0">
                <a:solidFill>
                  <a:srgbClr val="FFFF00"/>
                </a:solidFill>
              </a:rPr>
              <a:t>: "Welcome to </a:t>
            </a:r>
            <a:r>
              <a:rPr lang="en-US" b="1" i="1" dirty="0" err="1">
                <a:solidFill>
                  <a:srgbClr val="FFFF00"/>
                </a:solidFill>
              </a:rPr>
              <a:t>vManage</a:t>
            </a:r>
            <a:r>
              <a:rPr lang="en-US" b="1" i="1" dirty="0">
                <a:solidFill>
                  <a:srgbClr val="FFFF00"/>
                </a:solidFill>
              </a:rPr>
              <a:t>"}'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/settings/configuration/banner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SD-WAN system will return JSON data with Login Banner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6484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7200"/>
            <a:ext cx="11002701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': 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': 'Cisco123!'}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data=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['JSESSIONID']) </a:t>
            </a:r>
            <a:r>
              <a:rPr lang="en-US" b="1" i="1" dirty="0"/>
              <a:t>#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231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/client/token'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 = </a:t>
            </a:r>
            <a:r>
              <a:rPr lang="en-US" b="1" i="1" dirty="0" err="1">
                <a:solidFill>
                  <a:srgbClr val="FFFF00"/>
                </a:solidFill>
              </a:rPr>
              <a:t>xsrf_response.content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xsrf_response.status_code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xsrf_response.reason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546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()['data'][0]) </a:t>
            </a:r>
            <a:r>
              <a:rPr lang="en-US" b="1" i="1" dirty="0"/>
              <a:t>#display the first template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3886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4" y="1825625"/>
            <a:ext cx="11470512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Enable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 = "{'mode': 'on', '</a:t>
            </a:r>
            <a:r>
              <a:rPr lang="en-US" sz="2200" b="1" i="1" dirty="0" err="1">
                <a:solidFill>
                  <a:srgbClr val="FFFF00"/>
                </a:solidFill>
              </a:rPr>
              <a:t>bannerDetail</a:t>
            </a:r>
            <a:r>
              <a:rPr lang="en-US" sz="2200" b="1" i="1" dirty="0">
                <a:solidFill>
                  <a:srgbClr val="FFFF00"/>
                </a:solidFill>
              </a:rPr>
              <a:t>': 'Welcome to </a:t>
            </a:r>
            <a:r>
              <a:rPr lang="en-US" sz="2200" b="1" i="1" dirty="0" err="1">
                <a:solidFill>
                  <a:srgbClr val="FFFF00"/>
                </a:solidFill>
              </a:rPr>
              <a:t>vManage</a:t>
            </a:r>
            <a:r>
              <a:rPr lang="en-US" sz="2200" b="1" i="1" dirty="0">
                <a:solidFill>
                  <a:srgbClr val="FFFF00"/>
                </a:solidFill>
              </a:rPr>
              <a:t>'}"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session.headers</a:t>
            </a:r>
            <a:r>
              <a:rPr lang="en-US" sz="2200" b="1" i="1" dirty="0">
                <a:solidFill>
                  <a:srgbClr val="FFFF00"/>
                </a:solidFill>
              </a:rPr>
              <a:t>['Content-Type'] = 'application/json'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sz="2200" b="1" i="1" dirty="0" err="1">
                <a:solidFill>
                  <a:srgbClr val="FFFF00"/>
                </a:solidFill>
              </a:rPr>
              <a:t>dataservice</a:t>
            </a:r>
            <a:r>
              <a:rPr lang="en-US" sz="2200" b="1" i="1" dirty="0">
                <a:solidFill>
                  <a:srgbClr val="FFFF00"/>
                </a:solidFill>
              </a:rPr>
              <a:t>/settings/configuration/banner'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put_response</a:t>
            </a:r>
            <a:r>
              <a:rPr lang="en-US" sz="2200" b="1" i="1" dirty="0">
                <a:solidFill>
                  <a:srgbClr val="FFFF00"/>
                </a:solidFill>
              </a:rPr>
              <a:t> = </a:t>
            </a:r>
            <a:r>
              <a:rPr lang="en-US" sz="2200" b="1" i="1" dirty="0" err="1">
                <a:solidFill>
                  <a:srgbClr val="FFFF00"/>
                </a:solidFill>
              </a:rPr>
              <a:t>session.put</a:t>
            </a:r>
            <a:r>
              <a:rPr lang="en-US" sz="2200" b="1" i="1" dirty="0">
                <a:solidFill>
                  <a:srgbClr val="FFFF00"/>
                </a:solidFill>
              </a:rPr>
              <a:t>(</a:t>
            </a: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, json=</a:t>
            </a: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print(f'{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put_response.status_code</a:t>
            </a:r>
            <a:r>
              <a:rPr lang="en-US" sz="2200" b="1" i="1" dirty="0">
                <a:solidFill>
                  <a:srgbClr val="FFFF00"/>
                </a:solidFill>
              </a:rPr>
              <a:t>} 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put_response.reason</a:t>
            </a:r>
            <a:r>
              <a:rPr lang="en-US" sz="2200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</a:t>
            </a:r>
            <a:r>
              <a:rPr lang="en-US" sz="2200" b="1" i="1" dirty="0" err="1">
                <a:solidFill>
                  <a:srgbClr val="FFFF00"/>
                </a:solidFill>
              </a:rPr>
              <a:t>put_response.text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sz="2200" b="1" i="1" dirty="0">
              <a:solidFill>
                <a:srgbClr val="FFFF00"/>
              </a:solidFill>
            </a:endParaRP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DevNet</a:t>
            </a:r>
            <a:r>
              <a:rPr lang="en-US" sz="2200" dirty="0"/>
              <a:t> Sandbox does not allow POST/PUT operations</a:t>
            </a:r>
          </a:p>
          <a:p>
            <a:pPr lvl="1"/>
            <a:r>
              <a:rPr lang="en-US" sz="2200" dirty="0"/>
              <a:t>The response code and reason will be </a:t>
            </a:r>
            <a:r>
              <a:rPr lang="en-US" sz="2200" i="1" dirty="0"/>
              <a:t>403 Forbidden</a:t>
            </a:r>
          </a:p>
          <a:p>
            <a:pPr lvl="1"/>
            <a:r>
              <a:rPr lang="en-US" sz="2200" dirty="0"/>
              <a:t>A live SD-WAN system will return JSON data with Login Banner details</a:t>
            </a:r>
            <a:endParaRPr lang="en-US" sz="22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[options…] &lt;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&gt;</a:t>
            </a:r>
            <a:endParaRPr lang="en-US" sz="2800" dirty="0"/>
          </a:p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--version </a:t>
            </a:r>
            <a:r>
              <a:rPr lang="en-US" sz="2800" b="1" dirty="0"/>
              <a:t>or </a:t>
            </a:r>
            <a:r>
              <a:rPr lang="en-US" sz="2800" b="1" i="1" dirty="0">
                <a:solidFill>
                  <a:srgbClr val="FFFF00"/>
                </a:solidFill>
              </a:rPr>
              <a:t>curl -V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https://</a:t>
            </a:r>
            <a:r>
              <a:rPr lang="en-US" sz="2800" b="1" i="1" dirty="0" err="1">
                <a:solidFill>
                  <a:srgbClr val="FFFF00"/>
                </a:solidFill>
              </a:rPr>
              <a:t>whatsmyua.info</a:t>
            </a:r>
            <a:r>
              <a:rPr lang="en-US" sz="2800" b="1" i="1" dirty="0">
                <a:solidFill>
                  <a:srgbClr val="FFFF00"/>
                </a:solidFill>
              </a:rPr>
              <a:t>/</a:t>
            </a:r>
            <a:r>
              <a:rPr lang="en-US" sz="2800" b="1" i="1" dirty="0" err="1">
                <a:solidFill>
                  <a:srgbClr val="FFFF00"/>
                </a:solidFill>
              </a:rPr>
              <a:t>api</a:t>
            </a:r>
            <a:r>
              <a:rPr lang="en-US" sz="2800" b="1" i="1" dirty="0">
                <a:solidFill>
                  <a:srgbClr val="FFFF00"/>
                </a:solidFill>
              </a:rPr>
              <a:t>/v1/</a:t>
            </a:r>
            <a:r>
              <a:rPr lang="en-US" sz="2800" b="1" i="1" dirty="0" err="1">
                <a:solidFill>
                  <a:srgbClr val="FFFF00"/>
                </a:solidFill>
              </a:rPr>
              <a:t>ua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E649F-E375-614D-8A53-9704053A894D}"/>
              </a:ext>
            </a:extLst>
          </p:cNvPr>
          <p:cNvSpPr/>
          <p:nvPr/>
        </p:nvSpPr>
        <p:spPr>
          <a:xfrm>
            <a:off x="5593080" y="4199486"/>
            <a:ext cx="16737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B4F6A-3227-AA48-9B9B-D28C475E3FCA}"/>
              </a:ext>
            </a:extLst>
          </p:cNvPr>
          <p:cNvSpPr/>
          <p:nvPr/>
        </p:nvSpPr>
        <p:spPr>
          <a:xfrm>
            <a:off x="1975629" y="4199486"/>
            <a:ext cx="361745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</p:spTree>
    <p:extLst>
      <p:ext uri="{BB962C8B-B14F-4D97-AF65-F5344CB8AC3E}">
        <p14:creationId xmlns:p14="http://schemas.microsoft.com/office/powerpoint/2010/main" val="37367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 collaboration platform </a:t>
            </a:r>
          </a:p>
          <a:p>
            <a:pPr lvl="1"/>
            <a:r>
              <a:rPr lang="en-US" dirty="0"/>
              <a:t>Chat, Calling, &amp; Meetings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Webex</a:t>
            </a:r>
            <a:r>
              <a:rPr lang="en-US" dirty="0"/>
              <a:t>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types – Accepts JSON &amp; URL encoded form data, returns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For developer testing, requires a </a:t>
            </a:r>
            <a:r>
              <a:rPr lang="en-US" b="1" i="1" dirty="0">
                <a:solidFill>
                  <a:srgbClr val="FFFF00"/>
                </a:solidFill>
              </a:rPr>
              <a:t>Personal Access Token </a:t>
            </a:r>
            <a:r>
              <a:rPr lang="en-US" dirty="0"/>
              <a:t>(12 hour validity)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Authorization</a:t>
            </a:r>
            <a:r>
              <a:rPr lang="en-US" dirty="0"/>
              <a:t> header must include the token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Authorization</a:t>
            </a:r>
            <a:r>
              <a:rPr lang="en-US" b="1" i="1" dirty="0" err="1"/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Bearer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personal_access_token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https://developer.webex.com/docs/api/getting-started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https://developer.cisco.com/webex-teams/</a:t>
            </a:r>
            <a:endParaRPr lang="en-US" dirty="0"/>
          </a:p>
          <a:p>
            <a:pPr lvl="2"/>
            <a:r>
              <a:rPr lang="en-US" dirty="0" err="1"/>
              <a:t>Webex</a:t>
            </a:r>
            <a:r>
              <a:rPr lang="en-US" dirty="0"/>
              <a:t> Teams account required for developer interaction (</a:t>
            </a:r>
            <a:r>
              <a:rPr lang="en-US" dirty="0">
                <a:hlinkClick r:id="rId5"/>
              </a:rPr>
              <a:t>https://teams.webex.com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Personal Access Token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WEBEX_TOKEN=</a:t>
            </a:r>
            <a:r>
              <a:rPr lang="en-US" b="1" i="1" dirty="0">
                <a:solidFill>
                  <a:srgbClr val="FF0000"/>
                </a:solidFill>
              </a:rPr>
              <a:t>Y2lzY29zcGFyazovL3VzL1JPT00vZmU1M2IwOTAtODM…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8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6485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title":"New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cURL</a:t>
            </a:r>
            <a:r>
              <a:rPr lang="en-US" b="1" i="1" dirty="0">
                <a:solidFill>
                  <a:srgbClr val="FFFF00"/>
                </a:solidFill>
              </a:rPr>
              <a:t> Room"}’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your 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('WEBEX_TOKEN')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/json','Authorization':</a:t>
            </a:r>
            <a:r>
              <a:rPr lang="en-US" b="1" i="1" dirty="0" err="1">
                <a:solidFill>
                  <a:srgbClr val="FFFF00"/>
                </a:solidFill>
              </a:rPr>
              <a:t>f'Bearer</a:t>
            </a:r>
            <a:r>
              <a:rPr lang="en-US" b="1" i="1" dirty="0">
                <a:solidFill>
                  <a:srgbClr val="FFFF00"/>
                </a:solidFill>
              </a:rPr>
              <a:t> {token}'}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 </a:t>
            </a:r>
            <a:r>
              <a:rPr lang="en-US" b="1" i="1" dirty="0"/>
              <a:t># display all rooms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()['items'][0] </a:t>
            </a:r>
            <a:r>
              <a:rPr lang="en-US" b="1" i="1" dirty="0"/>
              <a:t># display the first room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title':'New</a:t>
            </a:r>
            <a:r>
              <a:rPr lang="en-US" b="1" i="1" dirty="0">
                <a:solidFill>
                  <a:srgbClr val="FFFF00"/>
                </a:solidFill>
              </a:rPr>
              <a:t> Python Room'}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8487</TotalTime>
  <Words>7171</Words>
  <Application>Microsoft Macintosh PowerPoint</Application>
  <PresentationFormat>Widescreen</PresentationFormat>
  <Paragraphs>982</Paragraphs>
  <Slides>104</Slides>
  <Notes>73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Calibri Light</vt:lpstr>
      <vt:lpstr>Office Theme</vt:lpstr>
      <vt:lpstr>cURL &amp; Python Requests Foundations</vt:lpstr>
      <vt:lpstr>If you want hands-on practice…</vt:lpstr>
      <vt:lpstr>Access the Hands-On Environment</vt:lpstr>
      <vt:lpstr>PowerPoint Presentation</vt:lpstr>
      <vt:lpstr>Part I</vt:lpstr>
      <vt:lpstr>Why Are REST APIs Important?</vt:lpstr>
      <vt:lpstr>Part II</vt:lpstr>
      <vt:lpstr>What is cURL?</vt:lpstr>
      <vt:lpstr>cURL Syntax Format</vt:lpstr>
      <vt:lpstr>PowerPoint Presentation</vt:lpstr>
      <vt:lpstr>cURL Command Options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Part III</vt:lpstr>
      <vt:lpstr>What is the Python “Requests” Library?</vt:lpstr>
      <vt:lpstr>Why Python Requests?</vt:lpstr>
      <vt:lpstr>Install Python Requests</vt:lpstr>
      <vt:lpstr>PowerPoint Presentation</vt:lpstr>
      <vt:lpstr>Python Requests Syntax Format</vt:lpstr>
      <vt:lpstr>Python Requests Response Object</vt:lpstr>
      <vt:lpstr>Open a Python Interactive Shell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Part IV</vt:lpstr>
      <vt:lpstr>Application Centric Infrastructure (ACI)</vt:lpstr>
      <vt:lpstr>Application Centric Infrastructure (ACI)</vt:lpstr>
      <vt:lpstr>Application Centric Infrastructure (ACI)</vt:lpstr>
      <vt:lpstr>cURL – DevNet Always-On ACI Sandbox</vt:lpstr>
      <vt:lpstr>PowerPoint Presentation</vt:lpstr>
      <vt:lpstr>PowerPoint Presentation</vt:lpstr>
      <vt:lpstr>cURL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Part V</vt:lpstr>
      <vt:lpstr>Digital Network Architecture (DNA)</vt:lpstr>
      <vt:lpstr>Digital Network Architecture (DNA)</vt:lpstr>
      <vt:lpstr>Digital Network Architecture (DNA)</vt:lpstr>
      <vt:lpstr>cURL – DevNet Always-On DNAC Sandbox</vt:lpstr>
      <vt:lpstr>cURL – DevNet Always-On DNAC Sandbox</vt:lpstr>
      <vt:lpstr>PowerPoint Presentation</vt:lpstr>
      <vt:lpstr>Python – DevNet Always-On DNAC Sandbox</vt:lpstr>
      <vt:lpstr>Python – DevNet Always-On DNAC Sandbox</vt:lpstr>
      <vt:lpstr>Python – DevNet Always-On DNAC Sandbox</vt:lpstr>
      <vt:lpstr>PowerPoint Presentation</vt:lpstr>
      <vt:lpstr>Part VI</vt:lpstr>
      <vt:lpstr>Meraki</vt:lpstr>
      <vt:lpstr>Meraki</vt:lpstr>
      <vt:lpstr>Meraki</vt:lpstr>
      <vt:lpstr>cURL – DevNet Always-On Meraki Sandbox</vt:lpstr>
      <vt:lpstr>cURL – DevNet Always-On Meraki Sandbox</vt:lpstr>
      <vt:lpstr>PowerPoint Presentation</vt:lpstr>
      <vt:lpstr>Python – DevNet Always-On Meraki Sandbox</vt:lpstr>
      <vt:lpstr>Python – DevNet Always-On Meraki Sandbox</vt:lpstr>
      <vt:lpstr>PowerPoint Presentation</vt:lpstr>
      <vt:lpstr>Part VII</vt:lpstr>
      <vt:lpstr>Software-Defined Wide Area Network (SD-WAN)</vt:lpstr>
      <vt:lpstr>Software-Defined Wide Area Network (SD-WAN)</vt:lpstr>
      <vt:lpstr>Software-Defined Wide Area Network (SD-WAN)</vt:lpstr>
      <vt:lpstr>cURL – DevNet Always-On SD-WAN Sandbox</vt:lpstr>
      <vt:lpstr>cURL – DevNet Always-On SD-WAN Sandbox</vt:lpstr>
      <vt:lpstr>cURL – DevNet Always-On SD-WAN Sandbox</vt:lpstr>
      <vt:lpstr>PowerPoint Presentation</vt:lpstr>
      <vt:lpstr>Python – DevNet Always-On SD-WAN Sandbox</vt:lpstr>
      <vt:lpstr>Python – DevNet Always-On SD-WAN Sandbox</vt:lpstr>
      <vt:lpstr>Python – DevNet Always-On SD-WAN Sandbox</vt:lpstr>
      <vt:lpstr>Python – DevNet Always-On SD-WAN Sandbox</vt:lpstr>
      <vt:lpstr>PowerPoint Presentation</vt:lpstr>
      <vt:lpstr>Part VIII</vt:lpstr>
      <vt:lpstr>Webex Teams</vt:lpstr>
      <vt:lpstr>Webex Teams</vt:lpstr>
      <vt:lpstr>Webex Teams</vt:lpstr>
      <vt:lpstr>cURL – Webex Teams, Individual Account</vt:lpstr>
      <vt:lpstr>cURL – Webex Teams, Individual Account</vt:lpstr>
      <vt:lpstr>PowerPoint Presentation</vt:lpstr>
      <vt:lpstr>Python – Webex Teams, Individual Account</vt:lpstr>
      <vt:lpstr>Python – Webex Teams, Individual Account</vt:lpstr>
      <vt:lpstr>Python – Webex Teams, Individual Account</vt:lpstr>
      <vt:lpstr>Part IX</vt:lpstr>
      <vt:lpstr>Slide Template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289</cp:revision>
  <dcterms:created xsi:type="dcterms:W3CDTF">2020-02-11T00:22:44Z</dcterms:created>
  <dcterms:modified xsi:type="dcterms:W3CDTF">2020-04-24T05:04:13Z</dcterms:modified>
</cp:coreProperties>
</file>